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648FC-82E2-4155-9D7D-EBA3FA5E3566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F1FCF-5AAE-4668-BF00-3E33F100B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642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292-C224-47B2-9090-F107269BA70A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492D-3A0F-41FF-93A9-EB687A90F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16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292-C224-47B2-9090-F107269BA70A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492D-3A0F-41FF-93A9-EB687A90F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8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292-C224-47B2-9090-F107269BA70A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492D-3A0F-41FF-93A9-EB687A90F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6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292-C224-47B2-9090-F107269BA70A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492D-3A0F-41FF-93A9-EB687A90F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90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292-C224-47B2-9090-F107269BA70A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492D-3A0F-41FF-93A9-EB687A90F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48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292-C224-47B2-9090-F107269BA70A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492D-3A0F-41FF-93A9-EB687A90F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38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292-C224-47B2-9090-F107269BA70A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492D-3A0F-41FF-93A9-EB687A90F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14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292-C224-47B2-9090-F107269BA70A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492D-3A0F-41FF-93A9-EB687A90F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23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292-C224-47B2-9090-F107269BA70A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492D-3A0F-41FF-93A9-EB687A90F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32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292-C224-47B2-9090-F107269BA70A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492D-3A0F-41FF-93A9-EB687A90F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68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C292-C224-47B2-9090-F107269BA70A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9492D-3A0F-41FF-93A9-EB687A90F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99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3C292-C224-47B2-9090-F107269BA70A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9492D-3A0F-41FF-93A9-EB687A90F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43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-4620" y="29860"/>
            <a:ext cx="914861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保健所業務（積極的疫学調査）の重点化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19116"/>
              </p:ext>
            </p:extLst>
          </p:nvPr>
        </p:nvGraphicFramePr>
        <p:xfrm>
          <a:off x="-4620" y="790423"/>
          <a:ext cx="9083964" cy="4415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820">
                  <a:extLst>
                    <a:ext uri="{9D8B030D-6E8A-4147-A177-3AD203B41FA5}">
                      <a16:colId xmlns:a16="http://schemas.microsoft.com/office/drawing/2014/main" val="2887384693"/>
                    </a:ext>
                  </a:extLst>
                </a:gridCol>
                <a:gridCol w="1239840">
                  <a:extLst>
                    <a:ext uri="{9D8B030D-6E8A-4147-A177-3AD203B41FA5}">
                      <a16:colId xmlns:a16="http://schemas.microsoft.com/office/drawing/2014/main" val="2659632598"/>
                    </a:ext>
                  </a:extLst>
                </a:gridCol>
                <a:gridCol w="1688087">
                  <a:extLst>
                    <a:ext uri="{9D8B030D-6E8A-4147-A177-3AD203B41FA5}">
                      <a16:colId xmlns:a16="http://schemas.microsoft.com/office/drawing/2014/main" val="3805146642"/>
                    </a:ext>
                  </a:extLst>
                </a:gridCol>
                <a:gridCol w="3408217">
                  <a:extLst>
                    <a:ext uri="{9D8B030D-6E8A-4147-A177-3AD203B41FA5}">
                      <a16:colId xmlns:a16="http://schemas.microsoft.com/office/drawing/2014/main" val="1664982817"/>
                    </a:ext>
                  </a:extLst>
                </a:gridCol>
              </a:tblGrid>
              <a:tr h="3466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対象者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区分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対象者選定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対応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74939"/>
                  </a:ext>
                </a:extLst>
              </a:tr>
              <a:tr h="56987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①患者本人</a:t>
                      </a:r>
                      <a:endParaRPr kumimoji="1" lang="en-US" altLang="ja-JP" sz="1600" b="1" dirty="0" smtClean="0"/>
                    </a:p>
                    <a:p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陽性患者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保健所調査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療養・健康観察</a:t>
                      </a:r>
                      <a:endParaRPr kumimoji="1" lang="ja-JP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387284"/>
                  </a:ext>
                </a:extLst>
              </a:tr>
              <a:tr h="56987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②同居家族・同居人等</a:t>
                      </a:r>
                      <a:endParaRPr kumimoji="1" lang="en-US" altLang="ja-JP" sz="1600" b="1" dirty="0" smtClean="0"/>
                    </a:p>
                    <a:p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濃厚接触者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保健所調査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外出自粛・健康観察</a:t>
                      </a:r>
                      <a:endParaRPr kumimoji="1" lang="ja-JP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82678"/>
                  </a:ext>
                </a:extLst>
              </a:tr>
              <a:tr h="700921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③重症化リスクの高い施設</a:t>
                      </a:r>
                      <a:endParaRPr kumimoji="1" lang="en-US" altLang="ja-JP" sz="1600" b="1" dirty="0" smtClean="0"/>
                    </a:p>
                    <a:p>
                      <a:r>
                        <a:rPr kumimoji="1" lang="ja-JP" altLang="en-US" sz="1400" b="1" dirty="0" smtClean="0"/>
                        <a:t>（医療機関、介護福祉施設等）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濃厚接触者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保健所調査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外出自粛・健康観察</a:t>
                      </a:r>
                      <a:endParaRPr kumimoji="1" lang="ja-JP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831469"/>
                  </a:ext>
                </a:extLst>
              </a:tr>
              <a:tr h="919542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④同居家族以外</a:t>
                      </a:r>
                      <a:endParaRPr kumimoji="1" lang="en-US" altLang="ja-JP" sz="1600" b="1" dirty="0" smtClean="0"/>
                    </a:p>
                    <a:p>
                      <a:r>
                        <a:rPr kumimoji="1" lang="ja-JP" altLang="en-US" sz="1600" b="1" dirty="0" smtClean="0"/>
                        <a:t>（知人・友人等）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感染の可能性がある者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  患者本人から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  連絡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・症状がある場合⇒受診（検査）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・症状が無い場合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　⇒自主的な外出自粛、健康観察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761905"/>
                  </a:ext>
                </a:extLst>
              </a:tr>
              <a:tr h="1289706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⑤上記③以外の職場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感染の可能性がある者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  患者本人から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  連絡を受けた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  職場管理者等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  が選定　　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・症状がある場合⇒受診（検査）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・症状が無い場合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　⇒職場の指示による外出自粛、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</a:rPr>
                        <a:t>　　健康観察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877545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85435" y="5570658"/>
            <a:ext cx="8903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　感染の可能性がある者　～　選定の考え方は濃厚接触者と同じ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435" y="5992339"/>
            <a:ext cx="8903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　④、⑤について、「①患者本人」への疫学調査の中で、保健所長が</a:t>
            </a:r>
            <a:r>
              <a:rPr kumimoji="1" lang="ja-JP" altLang="en-US" sz="1200" dirty="0" smtClean="0"/>
              <a:t>、重症化リスク</a:t>
            </a:r>
            <a:r>
              <a:rPr kumimoji="1" lang="ja-JP" altLang="en-US" sz="1200" dirty="0" smtClean="0"/>
              <a:t>が高いと判断した</a:t>
            </a:r>
            <a:r>
              <a:rPr kumimoji="1" lang="ja-JP" altLang="en-US" sz="1200" dirty="0" smtClean="0"/>
              <a:t>者等に</a:t>
            </a:r>
            <a:r>
              <a:rPr kumimoji="1" lang="ja-JP" altLang="en-US" sz="1200" dirty="0" smtClean="0"/>
              <a:t>は、保健所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が介入する場合がある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99667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1249</TotalTime>
  <Words>232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松田＿彰仁</cp:lastModifiedBy>
  <cp:revision>75</cp:revision>
  <cp:lastPrinted>2022-01-22T08:11:07Z</cp:lastPrinted>
  <dcterms:created xsi:type="dcterms:W3CDTF">2022-01-18T11:29:20Z</dcterms:created>
  <dcterms:modified xsi:type="dcterms:W3CDTF">2022-01-22T08:24:49Z</dcterms:modified>
</cp:coreProperties>
</file>